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14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2C5C4-480E-4D04-9ED8-59E0ABBB7028}" type="datetimeFigureOut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63EFC-AF72-4B3C-AA50-D0258E7910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6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tech-pioneers </a:t>
            </a:r>
            <a:r>
              <a:rPr lang="ko-KR" altLang="en-US" dirty="0"/>
              <a:t>팀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 중간 점검 발표를 시작하겠습니다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7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작품은 퍼팅 서포터입니다</a:t>
            </a:r>
            <a:r>
              <a:rPr lang="en-US" altLang="ko-KR" dirty="0"/>
              <a:t>. </a:t>
            </a:r>
            <a:r>
              <a:rPr lang="ko-KR" altLang="en-US" dirty="0"/>
              <a:t>퍼팅 서포터는 시각장애인을 위한 골프 퍼팅 훈련 매트입니다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작품의 특징으로는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  <a:r>
              <a:rPr lang="ko-KR" altLang="en-US" dirty="0"/>
              <a:t>훈련 매트 설계 및 제작</a:t>
            </a:r>
            <a:r>
              <a:rPr lang="en-US" altLang="ko-KR" dirty="0"/>
              <a:t>, </a:t>
            </a:r>
            <a:r>
              <a:rPr lang="ko-KR" altLang="en-US" dirty="0"/>
              <a:t>골프공과 홀 사이 거리 파악</a:t>
            </a:r>
            <a:r>
              <a:rPr lang="en-US" altLang="ko-KR" dirty="0"/>
              <a:t>, </a:t>
            </a:r>
            <a:r>
              <a:rPr lang="ko-KR" altLang="en-US" dirty="0"/>
              <a:t>세부 기능이 존재합니다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2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 진행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 부분에서의 목표는 어안 카메라와 </a:t>
            </a:r>
            <a:r>
              <a:rPr lang="en-US" altLang="ko-KR" dirty="0"/>
              <a:t>IR </a:t>
            </a:r>
            <a:r>
              <a:rPr lang="ko-KR" altLang="en-US" dirty="0"/>
              <a:t>센서를 고정하기 위한 부품 설계와 출력하는 것이었습니다</a:t>
            </a:r>
            <a:r>
              <a:rPr lang="en-US" altLang="ko-KR" dirty="0"/>
              <a:t>. </a:t>
            </a:r>
            <a:r>
              <a:rPr lang="ko-KR" altLang="en-US" dirty="0"/>
              <a:t>목표치 </a:t>
            </a:r>
            <a:r>
              <a:rPr lang="en-US" altLang="ko-KR" dirty="0"/>
              <a:t>100% </a:t>
            </a:r>
            <a:r>
              <a:rPr lang="ko-KR" altLang="en-US" dirty="0"/>
              <a:t>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목표를 위해 두 가지 작업을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번째는 카메라 거치를 위한 알루미늄 프로파일 제작을 하였고</a:t>
            </a:r>
            <a:r>
              <a:rPr lang="en-US" altLang="ko-KR" dirty="0"/>
              <a:t>, </a:t>
            </a:r>
            <a:r>
              <a:rPr lang="ko-KR" altLang="en-US" dirty="0"/>
              <a:t>두 번째로는 퍼팅 서포터 고정용 아크릴판을 제작하였습니다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소프트웨어입니다</a:t>
            </a:r>
            <a:r>
              <a:rPr lang="en-US" altLang="ko-KR" dirty="0"/>
              <a:t>. </a:t>
            </a:r>
            <a:r>
              <a:rPr lang="ko-KR" altLang="en-US" dirty="0"/>
              <a:t>소프트웨어에서의 목표는 </a:t>
            </a:r>
            <a:r>
              <a:rPr lang="en-US" altLang="ko-KR" dirty="0"/>
              <a:t>IR </a:t>
            </a:r>
            <a:r>
              <a:rPr lang="ko-KR" altLang="en-US" dirty="0"/>
              <a:t>센서를 활용한 헤드 정렬이었습니다</a:t>
            </a:r>
            <a:r>
              <a:rPr lang="en-US" altLang="ko-KR" dirty="0"/>
              <a:t>. </a:t>
            </a:r>
            <a:r>
              <a:rPr lang="ko-KR" altLang="en-US" dirty="0"/>
              <a:t>세부 목표치 </a:t>
            </a:r>
            <a:r>
              <a:rPr lang="en-US" altLang="ko-KR" dirty="0"/>
              <a:t>83% </a:t>
            </a:r>
            <a:r>
              <a:rPr lang="ko-KR" altLang="en-US" dirty="0"/>
              <a:t>달성했습니다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OpenCV</a:t>
            </a:r>
            <a:r>
              <a:rPr lang="ko-KR" altLang="en-US" dirty="0"/>
              <a:t>에서 </a:t>
            </a:r>
            <a:r>
              <a:rPr lang="en-US" altLang="ko-KR" dirty="0"/>
              <a:t>IR </a:t>
            </a:r>
            <a:r>
              <a:rPr lang="ko-KR" altLang="en-US" dirty="0"/>
              <a:t>센서 값을 실시간으로 받아오는 과정에 있어</a:t>
            </a:r>
            <a:r>
              <a:rPr lang="en-US" altLang="ko-KR" dirty="0"/>
              <a:t>, </a:t>
            </a:r>
            <a:r>
              <a:rPr lang="ko-KR" altLang="en-US" dirty="0"/>
              <a:t>시간이 다소 소요 돼 헤드 정렬 과정을 </a:t>
            </a:r>
            <a:r>
              <a:rPr lang="en-US" altLang="ko-KR" dirty="0"/>
              <a:t>100% </a:t>
            </a:r>
            <a:r>
              <a:rPr lang="ko-KR" altLang="en-US" dirty="0"/>
              <a:t>완료하진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밖에 피드백을 수용하여 공이 벽에 부딪혔을 경우 예외 케이스 처리 코드 작성을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이외의 소프트웨어 작업으로 </a:t>
            </a:r>
            <a:r>
              <a:rPr lang="en-US" altLang="ko-KR" dirty="0"/>
              <a:t>IR </a:t>
            </a:r>
            <a:r>
              <a:rPr lang="ko-KR" altLang="en-US" dirty="0"/>
              <a:t>위치를 변경하여 정렬 여부 판단 실험과 리모컨 셋팅</a:t>
            </a:r>
            <a:r>
              <a:rPr lang="en-US" altLang="ko-KR" dirty="0"/>
              <a:t>, </a:t>
            </a:r>
            <a:r>
              <a:rPr lang="ko-KR" altLang="en-US" dirty="0"/>
              <a:t>어안카메라 보정을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IR </a:t>
            </a:r>
            <a:r>
              <a:rPr lang="ko-KR" altLang="en-US" dirty="0"/>
              <a:t>맵핑 작업은 진행중입니다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5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소프트웨어 작업을 맡은 박주미입니다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IR </a:t>
            </a:r>
            <a:r>
              <a:rPr lang="ko-KR" altLang="en-US" dirty="0" err="1"/>
              <a:t>센서값을</a:t>
            </a:r>
            <a:r>
              <a:rPr lang="ko-KR" altLang="en-US" dirty="0"/>
              <a:t> 받을 때 발생한 지연을 </a:t>
            </a:r>
            <a:r>
              <a:rPr lang="ko-KR" altLang="en-US" dirty="0" err="1"/>
              <a:t>민성님과</a:t>
            </a:r>
            <a:r>
              <a:rPr lang="ko-KR" altLang="en-US" dirty="0"/>
              <a:t> 같이 해결하였습니다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지연이 발생한 이유는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버퍼의 문제였습니다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Opencv</a:t>
            </a:r>
            <a:r>
              <a:rPr lang="ko-KR" altLang="en-US" dirty="0"/>
              <a:t>에는 </a:t>
            </a:r>
            <a:r>
              <a:rPr lang="en-US" altLang="ko-KR" dirty="0" err="1"/>
              <a:t>buadrate</a:t>
            </a:r>
            <a:r>
              <a:rPr lang="ko-KR" altLang="en-US" dirty="0"/>
              <a:t> 값을 </a:t>
            </a:r>
            <a:r>
              <a:rPr lang="en-US" altLang="ko-KR" dirty="0"/>
              <a:t>9600</a:t>
            </a:r>
            <a:r>
              <a:rPr lang="ko-KR" altLang="en-US" dirty="0"/>
              <a:t>으로 낮추고 </a:t>
            </a:r>
            <a:r>
              <a:rPr lang="en-US" altLang="ko-KR" dirty="0"/>
              <a:t>timeout</a:t>
            </a:r>
            <a:r>
              <a:rPr lang="ko-KR" altLang="en-US" dirty="0"/>
              <a:t>을 설정하였고 </a:t>
            </a:r>
            <a:r>
              <a:rPr lang="ko-KR" altLang="en-US" dirty="0" err="1"/>
              <a:t>아두이노에서도</a:t>
            </a:r>
            <a:r>
              <a:rPr lang="ko-KR" altLang="en-US" dirty="0"/>
              <a:t> </a:t>
            </a:r>
            <a:r>
              <a:rPr lang="en-US" altLang="ko-KR" dirty="0" err="1"/>
              <a:t>baudrate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9600</a:t>
            </a:r>
            <a:r>
              <a:rPr lang="ko-KR" altLang="en-US" dirty="0"/>
              <a:t>으로 두고 </a:t>
            </a:r>
            <a:r>
              <a:rPr lang="en-US" altLang="ko-KR" dirty="0"/>
              <a:t>delay 70ms</a:t>
            </a:r>
            <a:r>
              <a:rPr lang="ko-KR" altLang="en-US" dirty="0"/>
              <a:t>를 두어 해결했습니다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아두이노가</a:t>
            </a:r>
            <a:r>
              <a:rPr lang="ko-KR" altLang="en-US" dirty="0"/>
              <a:t> 데이터 전송하는 속도를 </a:t>
            </a:r>
            <a:r>
              <a:rPr lang="ko-KR" altLang="en-US" dirty="0" err="1"/>
              <a:t>라즈베리파이</a:t>
            </a:r>
            <a:r>
              <a:rPr lang="ko-KR" altLang="en-US" dirty="0"/>
              <a:t> 데이터 소모 속도보다 </a:t>
            </a:r>
            <a:r>
              <a:rPr lang="ko-KR" altLang="en-US" dirty="0" err="1"/>
              <a:t>느리게하여</a:t>
            </a:r>
            <a:r>
              <a:rPr lang="ko-KR" altLang="en-US" dirty="0"/>
              <a:t> 버퍼가 차는 것을 방지했습니다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94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</a:t>
            </a:r>
            <a:r>
              <a:rPr lang="en-US" altLang="ko-KR" dirty="0"/>
              <a:t>IR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중의 에러를 해결하였습니다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제곱 값이 들어오거나 </a:t>
            </a:r>
            <a:r>
              <a:rPr lang="en-US" altLang="ko-KR" dirty="0"/>
              <a:t>string</a:t>
            </a:r>
            <a:r>
              <a:rPr lang="ko-KR" altLang="en-US" dirty="0"/>
              <a:t>이 </a:t>
            </a:r>
            <a:r>
              <a:rPr lang="ko-KR" altLang="en-US" dirty="0" err="1"/>
              <a:t>비어있는</a:t>
            </a:r>
            <a:r>
              <a:rPr lang="ko-KR" altLang="en-US" dirty="0"/>
              <a:t> 상태로 전송되는 경우</a:t>
            </a:r>
            <a:r>
              <a:rPr lang="en-US" altLang="ko-KR" dirty="0"/>
              <a:t>, </a:t>
            </a:r>
            <a:r>
              <a:rPr lang="ko-KR" altLang="en-US" dirty="0"/>
              <a:t>이상치로 처리하였습니다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유의미한 </a:t>
            </a:r>
            <a:r>
              <a:rPr lang="en-US" altLang="ko-KR" dirty="0"/>
              <a:t>IR </a:t>
            </a:r>
            <a:r>
              <a:rPr lang="ko-KR" altLang="en-US" dirty="0"/>
              <a:t>센서 데이터 값이 들어올 때만 데이터를 출력하도록 수정하였습니다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2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 진행 과정에 대한 데모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고정된 위치에 어안 카메라 보정을 적용해 </a:t>
            </a:r>
            <a:r>
              <a:rPr lang="en-US" altLang="ko-KR" dirty="0"/>
              <a:t>IR </a:t>
            </a:r>
            <a:r>
              <a:rPr lang="ko-KR" altLang="en-US" dirty="0"/>
              <a:t>센서 좌표를 받아오는 현 진행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 </a:t>
            </a:r>
            <a:r>
              <a:rPr lang="en-US" altLang="ko-KR" dirty="0"/>
              <a:t>IR </a:t>
            </a:r>
            <a:r>
              <a:rPr lang="ko-KR" altLang="en-US" dirty="0"/>
              <a:t>맵핑을 정확히 해서 헤드 정렬 기능을 완수할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63EFC-AF72-4B3C-AA50-D0258E7910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3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5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70.png"/><Relationship Id="rId4" Type="http://schemas.openxmlformats.org/officeDocument/2006/relationships/image" Target="../media/image1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58.png"/><Relationship Id="rId17" Type="http://schemas.openxmlformats.org/officeDocument/2006/relationships/image" Target="../media/image16.png"/><Relationship Id="rId2" Type="http://schemas.openxmlformats.org/officeDocument/2006/relationships/audio" Target="../media/media11.m4a"/><Relationship Id="rId16" Type="http://schemas.openxmlformats.org/officeDocument/2006/relationships/image" Target="../media/image79.png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11" Type="http://schemas.openxmlformats.org/officeDocument/2006/relationships/image" Target="../media/image76.png"/><Relationship Id="rId5" Type="http://schemas.openxmlformats.org/officeDocument/2006/relationships/image" Target="../media/image2.png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1.png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16.png"/><Relationship Id="rId2" Type="http://schemas.openxmlformats.org/officeDocument/2006/relationships/audio" Target="../media/media12.m4a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24" Type="http://schemas.openxmlformats.org/officeDocument/2006/relationships/image" Target="../media/image94.png"/><Relationship Id="rId5" Type="http://schemas.openxmlformats.org/officeDocument/2006/relationships/image" Target="../media/image2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58.png"/><Relationship Id="rId19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86.png"/><Relationship Id="rId1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85.png"/><Relationship Id="rId17" Type="http://schemas.openxmlformats.org/officeDocument/2006/relationships/image" Target="../media/image100.png"/><Relationship Id="rId2" Type="http://schemas.openxmlformats.org/officeDocument/2006/relationships/audio" Target="../media/media13.m4a"/><Relationship Id="rId16" Type="http://schemas.openxmlformats.org/officeDocument/2006/relationships/image" Target="../media/image99.png"/><Relationship Id="rId20" Type="http://schemas.openxmlformats.org/officeDocument/2006/relationships/image" Target="../media/image16.png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11" Type="http://schemas.openxmlformats.org/officeDocument/2006/relationships/image" Target="../media/image96.png"/><Relationship Id="rId5" Type="http://schemas.openxmlformats.org/officeDocument/2006/relationships/image" Target="../media/image2.png"/><Relationship Id="rId15" Type="http://schemas.openxmlformats.org/officeDocument/2006/relationships/image" Target="../media/image98.png"/><Relationship Id="rId10" Type="http://schemas.openxmlformats.org/officeDocument/2006/relationships/image" Target="../media/image44.png"/><Relationship Id="rId19" Type="http://schemas.openxmlformats.org/officeDocument/2006/relationships/image" Target="../media/image102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07.png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111.png"/><Relationship Id="rId2" Type="http://schemas.openxmlformats.org/officeDocument/2006/relationships/audio" Target="../media/media14.m4a"/><Relationship Id="rId16" Type="http://schemas.openxmlformats.org/officeDocument/2006/relationships/image" Target="../media/image86.png"/><Relationship Id="rId20" Type="http://schemas.openxmlformats.org/officeDocument/2006/relationships/image" Target="../media/image106.png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11" Type="http://schemas.openxmlformats.org/officeDocument/2006/relationships/image" Target="../media/image104.png"/><Relationship Id="rId24" Type="http://schemas.openxmlformats.org/officeDocument/2006/relationships/image" Target="../media/image110.png"/><Relationship Id="rId5" Type="http://schemas.openxmlformats.org/officeDocument/2006/relationships/image" Target="../media/image2.png"/><Relationship Id="rId15" Type="http://schemas.openxmlformats.org/officeDocument/2006/relationships/image" Target="../media/image85.png"/><Relationship Id="rId23" Type="http://schemas.openxmlformats.org/officeDocument/2006/relationships/image" Target="../media/image109.png"/><Relationship Id="rId10" Type="http://schemas.openxmlformats.org/officeDocument/2006/relationships/image" Target="../media/image44.png"/><Relationship Id="rId19" Type="http://schemas.openxmlformats.org/officeDocument/2006/relationships/image" Target="../media/image105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84.png"/><Relationship Id="rId22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58.png"/><Relationship Id="rId18" Type="http://schemas.openxmlformats.org/officeDocument/2006/relationships/image" Target="../media/image1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16.png"/><Relationship Id="rId17" Type="http://schemas.openxmlformats.org/officeDocument/2006/relationships/image" Target="../media/image119.png"/><Relationship Id="rId2" Type="http://schemas.openxmlformats.org/officeDocument/2006/relationships/audio" Target="../media/media15.m4a"/><Relationship Id="rId16" Type="http://schemas.openxmlformats.org/officeDocument/2006/relationships/image" Target="../media/image118.png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11" Type="http://schemas.openxmlformats.org/officeDocument/2006/relationships/image" Target="../media/image115.png"/><Relationship Id="rId5" Type="http://schemas.openxmlformats.org/officeDocument/2006/relationships/image" Target="../media/image2.png"/><Relationship Id="rId15" Type="http://schemas.openxmlformats.org/officeDocument/2006/relationships/image" Target="../media/image117.png"/><Relationship Id="rId10" Type="http://schemas.openxmlformats.org/officeDocument/2006/relationships/image" Target="../media/image114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3.png"/><Relationship Id="rId3" Type="http://schemas.microsoft.com/office/2007/relationships/media" Target="../media/media17.m4a"/><Relationship Id="rId7" Type="http://schemas.openxmlformats.org/officeDocument/2006/relationships/image" Target="../media/image1.png"/><Relationship Id="rId12" Type="http://schemas.openxmlformats.org/officeDocument/2006/relationships/image" Target="../media/image122.png"/><Relationship Id="rId2" Type="http://schemas.openxmlformats.org/officeDocument/2006/relationships/video" Target="../media/media16.mp4"/><Relationship Id="rId16" Type="http://schemas.openxmlformats.org/officeDocument/2006/relationships/image" Target="../media/image16.png"/><Relationship Id="rId1" Type="http://schemas.microsoft.com/office/2007/relationships/media" Target="../media/media16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12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25.png"/><Relationship Id="rId10" Type="http://schemas.openxmlformats.org/officeDocument/2006/relationships/image" Target="../media/image5.png"/><Relationship Id="rId4" Type="http://schemas.openxmlformats.org/officeDocument/2006/relationships/audio" Target="../media/media17.m4a"/><Relationship Id="rId9" Type="http://schemas.openxmlformats.org/officeDocument/2006/relationships/image" Target="../media/image3.png"/><Relationship Id="rId1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2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pn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5.png"/><Relationship Id="rId7" Type="http://schemas.openxmlformats.org/officeDocument/2006/relationships/image" Target="../media/image25.png"/><Relationship Id="rId12" Type="http://schemas.openxmlformats.org/officeDocument/2006/relationships/image" Target="../media/image1.png"/><Relationship Id="rId17" Type="http://schemas.openxmlformats.org/officeDocument/2006/relationships/image" Target="../media/image31.png"/><Relationship Id="rId2" Type="http://schemas.openxmlformats.org/officeDocument/2006/relationships/audio" Target="../media/media3.m4a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19" Type="http://schemas.openxmlformats.org/officeDocument/2006/relationships/image" Target="../media/image3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7.png"/><Relationship Id="rId14" Type="http://schemas.openxmlformats.org/officeDocument/2006/relationships/image" Target="../media/image3.png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1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46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50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audio" Target="../media/media8.m4a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11" Type="http://schemas.openxmlformats.org/officeDocument/2006/relationships/image" Target="../media/image55.png"/><Relationship Id="rId5" Type="http://schemas.openxmlformats.org/officeDocument/2006/relationships/image" Target="../media/image1.png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5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5" Type="http://schemas.openxmlformats.org/officeDocument/2006/relationships/image" Target="../media/image16.png"/><Relationship Id="rId10" Type="http://schemas.openxmlformats.org/officeDocument/2006/relationships/image" Target="../media/image6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849" y="8136953"/>
            <a:ext cx="659085" cy="57143"/>
            <a:chOff x="592849" y="8136953"/>
            <a:chExt cx="659085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592849" y="8136953"/>
              <a:ext cx="659085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67504" y="8165524"/>
            <a:ext cx="5223769" cy="504855"/>
            <a:chOff x="11767504" y="8165524"/>
            <a:chExt cx="5223769" cy="504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7504" y="8165524"/>
              <a:ext cx="5223769" cy="504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504" y="8165524"/>
            <a:ext cx="903902" cy="504855"/>
            <a:chOff x="11767504" y="8165524"/>
            <a:chExt cx="903902" cy="504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7504" y="8165524"/>
              <a:ext cx="903902" cy="504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7028" y="8737046"/>
            <a:ext cx="5214245" cy="504855"/>
            <a:chOff x="11777028" y="8737046"/>
            <a:chExt cx="5214245" cy="504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7028" y="8737046"/>
              <a:ext cx="5214245" cy="504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77028" y="8737046"/>
            <a:ext cx="903902" cy="504855"/>
            <a:chOff x="11777028" y="8737046"/>
            <a:chExt cx="903902" cy="5048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77028" y="8737046"/>
              <a:ext cx="903902" cy="504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05727" y="507895"/>
            <a:ext cx="3496076" cy="466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23892" y="8102118"/>
            <a:ext cx="1043124" cy="723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3892" y="8683162"/>
            <a:ext cx="1081219" cy="704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76841" y="8114758"/>
            <a:ext cx="5439229" cy="7046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28393" y="8711730"/>
            <a:ext cx="4613429" cy="678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9335" y="3262255"/>
            <a:ext cx="12325676" cy="48205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1706" y="6675833"/>
            <a:ext cx="3927524" cy="140571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718811A-3F38-17C8-B574-76C0F4E74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8"/>
    </mc:Choice>
    <mc:Fallback>
      <p:transition spd="slow" advTm="7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2397" y="7229172"/>
            <a:ext cx="6171429" cy="2141557"/>
            <a:chOff x="5462397" y="7229172"/>
            <a:chExt cx="6171429" cy="21415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397" y="7229172"/>
              <a:ext cx="6171429" cy="2141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5352" y="4673368"/>
            <a:ext cx="6171429" cy="4697361"/>
            <a:chOff x="11835352" y="4673368"/>
            <a:chExt cx="6171429" cy="46973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5352" y="4673368"/>
              <a:ext cx="6171429" cy="46973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7914" y="9666695"/>
            <a:ext cx="503162" cy="518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792" y="2245187"/>
            <a:ext cx="8116733" cy="13393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2390" y="3332717"/>
            <a:ext cx="10847010" cy="4024933"/>
          </a:xfrm>
          <a:prstGeom prst="rect">
            <a:avLst/>
          </a:prstGeom>
        </p:spPr>
      </p:pic>
      <p:pic>
        <p:nvPicPr>
          <p:cNvPr id="2" name="오디오 18">
            <a:hlinkClick r:id="" action="ppaction://media"/>
            <a:extLst>
              <a:ext uri="{FF2B5EF4-FFF2-40B4-BE49-F238E27FC236}">
                <a16:creationId xmlns:a16="http://schemas.microsoft.com/office/drawing/2014/main" id="{5143830E-4ADA-7ED3-6C05-898E88FF6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680" y="4482108"/>
            <a:ext cx="8304603" cy="1230119"/>
            <a:chOff x="863680" y="4482108"/>
            <a:chExt cx="8304603" cy="1230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680" y="4482108"/>
              <a:ext cx="8304603" cy="12301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386" y="1335645"/>
            <a:ext cx="7206453" cy="2648470"/>
            <a:chOff x="9551386" y="1335645"/>
            <a:chExt cx="7206453" cy="2648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1386" y="1335645"/>
              <a:ext cx="7206453" cy="2648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1386" y="4228719"/>
            <a:ext cx="7206453" cy="1680634"/>
            <a:chOff x="9551386" y="4228719"/>
            <a:chExt cx="7206453" cy="16806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1386" y="4228719"/>
              <a:ext cx="7206453" cy="16806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6848" y="9684476"/>
            <a:ext cx="568486" cy="518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316" y="2275301"/>
            <a:ext cx="5656467" cy="13251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766" y="3229948"/>
            <a:ext cx="6292733" cy="12820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135" y="6263652"/>
            <a:ext cx="15786000" cy="3110648"/>
          </a:xfrm>
          <a:prstGeom prst="rect">
            <a:avLst/>
          </a:prstGeom>
        </p:spPr>
      </p:pic>
      <p:pic>
        <p:nvPicPr>
          <p:cNvPr id="2" name="오디오 10">
            <a:hlinkClick r:id="" action="ppaction://media"/>
            <a:extLst>
              <a:ext uri="{FF2B5EF4-FFF2-40B4-BE49-F238E27FC236}">
                <a16:creationId xmlns:a16="http://schemas.microsoft.com/office/drawing/2014/main" id="{C45F9588-6D68-8591-6FB0-07F789F20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38990" y="9666695"/>
            <a:ext cx="60443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892" y="2244501"/>
            <a:ext cx="6035486" cy="8791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6540" y="8076593"/>
            <a:ext cx="1124114" cy="7392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4991" y="3912512"/>
            <a:ext cx="4963249" cy="5457612"/>
            <a:chOff x="1554991" y="3912512"/>
            <a:chExt cx="4963249" cy="54576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991" y="3912512"/>
              <a:ext cx="4963249" cy="545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4991" y="3126516"/>
            <a:ext cx="4963249" cy="1313843"/>
            <a:chOff x="1554991" y="3126516"/>
            <a:chExt cx="4963249" cy="13138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991" y="3126516"/>
              <a:ext cx="4963249" cy="13138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3370" y="3900854"/>
            <a:ext cx="4972191" cy="5457612"/>
            <a:chOff x="6763370" y="3900854"/>
            <a:chExt cx="4972191" cy="54576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3370" y="3900854"/>
              <a:ext cx="4972191" cy="5457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63370" y="3114858"/>
            <a:ext cx="4972191" cy="1313843"/>
            <a:chOff x="6763370" y="3114858"/>
            <a:chExt cx="4972191" cy="13138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3370" y="3114858"/>
              <a:ext cx="4972191" cy="1313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87949" y="3900854"/>
            <a:ext cx="4965644" cy="5457612"/>
            <a:chOff x="11987949" y="3900854"/>
            <a:chExt cx="4965644" cy="54576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7949" y="3900854"/>
              <a:ext cx="4965644" cy="5457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7949" y="3114858"/>
            <a:ext cx="4965644" cy="1313843"/>
            <a:chOff x="11987949" y="3114858"/>
            <a:chExt cx="4965644" cy="13138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87949" y="3114858"/>
              <a:ext cx="4965644" cy="13138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95555" y="4560886"/>
            <a:ext cx="4779566" cy="4255143"/>
            <a:chOff x="6895555" y="4560886"/>
            <a:chExt cx="4779566" cy="4255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5555" y="4560886"/>
              <a:ext cx="4779566" cy="42551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2124" y="4964276"/>
            <a:ext cx="4679867" cy="22471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53787" y="4953531"/>
            <a:ext cx="4745524" cy="30255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540412" y="3480224"/>
            <a:ext cx="7321619" cy="831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12808" y="3474342"/>
            <a:ext cx="6421133" cy="8354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46311" y="3469569"/>
            <a:ext cx="6965933" cy="835457"/>
          </a:xfrm>
          <a:prstGeom prst="rect">
            <a:avLst/>
          </a:prstGeom>
        </p:spPr>
      </p:pic>
      <p:pic>
        <p:nvPicPr>
          <p:cNvPr id="2" name="오디오 3">
            <a:hlinkClick r:id="" action="ppaction://media"/>
            <a:extLst>
              <a:ext uri="{FF2B5EF4-FFF2-40B4-BE49-F238E27FC236}">
                <a16:creationId xmlns:a16="http://schemas.microsoft.com/office/drawing/2014/main" id="{DF42B446-62CE-9A17-ACB2-AA7830637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491130" y="8943912"/>
            <a:ext cx="347662" cy="34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34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5419" y="9684476"/>
            <a:ext cx="56324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268" y="2242682"/>
            <a:ext cx="1878219" cy="8826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87674" y="3878223"/>
            <a:ext cx="4972191" cy="5457612"/>
            <a:chOff x="2187674" y="3878223"/>
            <a:chExt cx="4972191" cy="54576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7674" y="3878223"/>
              <a:ext cx="4972191" cy="545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7674" y="3092227"/>
            <a:ext cx="4972191" cy="1313843"/>
            <a:chOff x="2187674" y="3092227"/>
            <a:chExt cx="4972191" cy="13138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7674" y="3092227"/>
              <a:ext cx="4972191" cy="13138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11114" y="3878223"/>
            <a:ext cx="8486926" cy="5457612"/>
            <a:chOff x="7611114" y="3878223"/>
            <a:chExt cx="8486926" cy="54576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11114" y="3878223"/>
              <a:ext cx="8486926" cy="5457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3221" y="3092227"/>
            <a:ext cx="8554819" cy="1313843"/>
            <a:chOff x="7543221" y="3092227"/>
            <a:chExt cx="8554819" cy="13138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3221" y="3092227"/>
              <a:ext cx="8554819" cy="1313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11114" y="5239494"/>
            <a:ext cx="8464896" cy="3154835"/>
            <a:chOff x="7611114" y="5239494"/>
            <a:chExt cx="8464896" cy="3154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1114" y="5239494"/>
              <a:ext cx="8464896" cy="315483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9131" y="3448677"/>
            <a:ext cx="6502057" cy="8399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57571" y="3443903"/>
            <a:ext cx="12089524" cy="8399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78631" y="5792770"/>
            <a:ext cx="2072171" cy="186621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2A4CE08-43E5-504A-D167-8EB6F479B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466477" y="8993338"/>
            <a:ext cx="347662" cy="34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70657" y="9684476"/>
            <a:ext cx="557057" cy="518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268" y="2244501"/>
            <a:ext cx="3850219" cy="879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6540" y="8076593"/>
            <a:ext cx="1124114" cy="7392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4991" y="3912512"/>
            <a:ext cx="4963249" cy="5457612"/>
            <a:chOff x="1554991" y="3912512"/>
            <a:chExt cx="4963249" cy="54576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991" y="3912512"/>
              <a:ext cx="4963249" cy="545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4991" y="3126516"/>
            <a:ext cx="4963249" cy="1313843"/>
            <a:chOff x="1554991" y="3126516"/>
            <a:chExt cx="4963249" cy="13138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991" y="3126516"/>
              <a:ext cx="4963249" cy="13138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3370" y="3900854"/>
            <a:ext cx="4972191" cy="5457612"/>
            <a:chOff x="6763370" y="3900854"/>
            <a:chExt cx="4972191" cy="54576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3370" y="3900854"/>
              <a:ext cx="4972191" cy="5457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63370" y="3114858"/>
            <a:ext cx="4972191" cy="1313843"/>
            <a:chOff x="6763370" y="3114858"/>
            <a:chExt cx="4972191" cy="13138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3370" y="3114858"/>
              <a:ext cx="4972191" cy="1313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87949" y="3900854"/>
            <a:ext cx="4965644" cy="5457612"/>
            <a:chOff x="11987949" y="3900854"/>
            <a:chExt cx="4965644" cy="54576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7949" y="3900854"/>
              <a:ext cx="4965644" cy="5457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7949" y="3114858"/>
            <a:ext cx="4965644" cy="1313843"/>
            <a:chOff x="11987949" y="3114858"/>
            <a:chExt cx="4965644" cy="13138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87949" y="3114858"/>
              <a:ext cx="4965644" cy="13138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86001" y="5601678"/>
            <a:ext cx="4957328" cy="1995247"/>
            <a:chOff x="6786001" y="5601678"/>
            <a:chExt cx="4957328" cy="19952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6001" y="5601678"/>
              <a:ext cx="4957328" cy="19952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03042" y="4544989"/>
            <a:ext cx="4553210" cy="48015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53787" y="4526227"/>
            <a:ext cx="4755048" cy="45578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1912" y="3486701"/>
            <a:ext cx="6299400" cy="8216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45246" y="3471307"/>
            <a:ext cx="7244124" cy="8399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09558" y="3466534"/>
            <a:ext cx="6531324" cy="8399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56171" y="1008600"/>
            <a:ext cx="8507933" cy="225608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3FE6C02-AEC1-036C-BE65-DA7915125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7491130" y="8953711"/>
            <a:ext cx="347662" cy="34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97" y="3481591"/>
            <a:ext cx="5788461" cy="3370647"/>
            <a:chOff x="16897" y="3481591"/>
            <a:chExt cx="5788461" cy="33706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7" y="3481591"/>
              <a:ext cx="5788461" cy="3370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5358" y="3405401"/>
            <a:ext cx="5788461" cy="5143972"/>
            <a:chOff x="5805358" y="3405401"/>
            <a:chExt cx="5788461" cy="5143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5358" y="3405401"/>
              <a:ext cx="5788461" cy="5143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3819" y="3466306"/>
            <a:ext cx="5788461" cy="3829117"/>
            <a:chOff x="11593819" y="3466306"/>
            <a:chExt cx="5788461" cy="3829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3819" y="3466306"/>
              <a:ext cx="5788461" cy="38291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7371" y="6224489"/>
            <a:ext cx="5998594" cy="14286"/>
            <a:chOff x="3157371" y="6224489"/>
            <a:chExt cx="599859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157371" y="6224489"/>
              <a:ext cx="5998594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2609" y="6327346"/>
            <a:ext cx="5998594" cy="14286"/>
            <a:chOff x="8812609" y="6327346"/>
            <a:chExt cx="5998594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812609" y="6327346"/>
              <a:ext cx="5998594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71848" y="9684476"/>
            <a:ext cx="553486" cy="5084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316" y="2275301"/>
            <a:ext cx="5297067" cy="13251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15479" y="7196952"/>
            <a:ext cx="6004990" cy="26472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3135" y="6808881"/>
            <a:ext cx="5568086" cy="30237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70639" y="8703627"/>
            <a:ext cx="4169990" cy="693076"/>
          </a:xfrm>
          <a:prstGeom prst="rect">
            <a:avLst/>
          </a:prstGeom>
        </p:spPr>
      </p:pic>
      <p:pic>
        <p:nvPicPr>
          <p:cNvPr id="2" name="오디오 4">
            <a:hlinkClick r:id="" action="ppaction://media"/>
            <a:extLst>
              <a:ext uri="{FF2B5EF4-FFF2-40B4-BE49-F238E27FC236}">
                <a16:creationId xmlns:a16="http://schemas.microsoft.com/office/drawing/2014/main" id="{AAF3EA93-AD16-6E82-656F-44D33A23D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474760" y="9069111"/>
            <a:ext cx="347662" cy="34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7086" y="9684476"/>
            <a:ext cx="567771" cy="518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3800" y="1035995"/>
            <a:ext cx="3177457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593762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0301" y="8105705"/>
            <a:ext cx="12479686" cy="1782305"/>
          </a:xfrm>
          <a:prstGeom prst="rect">
            <a:avLst/>
          </a:prstGeom>
        </p:spPr>
      </p:pic>
      <p:pic>
        <p:nvPicPr>
          <p:cNvPr id="2" name="KakaoTalk_20240516_201300609">
            <a:hlinkClick r:id="" action="ppaction://media"/>
            <a:extLst>
              <a:ext uri="{FF2B5EF4-FFF2-40B4-BE49-F238E27FC236}">
                <a16:creationId xmlns:a16="http://schemas.microsoft.com/office/drawing/2014/main" id="{9F35642B-D0A6-5AE1-E3F6-34EC1E7DB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40151" y="2292737"/>
            <a:ext cx="9753600" cy="54864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CC02CF8-1AB2-ECF1-62E9-1D2FF93954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5"/>
    </mc:Choice>
    <mc:Fallback>
      <p:transition spd="slow" advTm="1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10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6874" y="3866666"/>
            <a:ext cx="605009" cy="2552383"/>
            <a:chOff x="2596874" y="386666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874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831" y="3866666"/>
            <a:ext cx="605009" cy="2552383"/>
            <a:chOff x="15083831" y="386666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5083831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8429" y="4202029"/>
            <a:ext cx="12746324" cy="2146295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A56A3C5-4771-DC4E-4709-5686F1005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"/>
    </mc:Choice>
    <mc:Fallback>
      <p:transition spd="slow" advTm="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936" y="3699796"/>
            <a:ext cx="605009" cy="2552383"/>
            <a:chOff x="2562936" y="369979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2936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9893" y="3699796"/>
            <a:ext cx="605009" cy="2552383"/>
            <a:chOff x="15049893" y="369979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5049893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85895" y="9684476"/>
            <a:ext cx="520171" cy="518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2371" y="1107064"/>
            <a:ext cx="3072543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9372" y="4130399"/>
            <a:ext cx="12666790" cy="20567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48555" y="6636234"/>
            <a:ext cx="11221676" cy="122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821" y="319193"/>
            <a:ext cx="2374714" cy="295598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6B04998-F805-88B1-9028-35A4222B8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2"/>
    </mc:Choice>
    <mc:Fallback>
      <p:transition spd="slow" advTm="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135" y="3885714"/>
            <a:ext cx="4099881" cy="5333333"/>
            <a:chOff x="573135" y="3885714"/>
            <a:chExt cx="4099881" cy="5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3117617"/>
            <a:ext cx="4099881" cy="1283925"/>
            <a:chOff x="573135" y="3117617"/>
            <a:chExt cx="4099881" cy="1283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9656" y="3885714"/>
            <a:ext cx="4099881" cy="5333333"/>
            <a:chOff x="4919656" y="3885714"/>
            <a:chExt cx="4099881" cy="5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9656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9656" y="3117617"/>
            <a:ext cx="4099881" cy="1283925"/>
            <a:chOff x="4919656" y="3117617"/>
            <a:chExt cx="4099881" cy="1283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656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6177" y="3885714"/>
            <a:ext cx="4099881" cy="5333333"/>
            <a:chOff x="9266177" y="3885714"/>
            <a:chExt cx="4099881" cy="53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6177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6177" y="3117617"/>
            <a:ext cx="4099881" cy="1283925"/>
            <a:chOff x="9266177" y="3117617"/>
            <a:chExt cx="4099881" cy="128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6177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2698" y="3885714"/>
            <a:ext cx="4099881" cy="5333333"/>
            <a:chOff x="13612698" y="3885714"/>
            <a:chExt cx="4099881" cy="5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2698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12698" y="3117617"/>
            <a:ext cx="4099881" cy="1283925"/>
            <a:chOff x="13612698" y="3117617"/>
            <a:chExt cx="4099881" cy="12839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2698" y="3117617"/>
              <a:ext cx="4099881" cy="12839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585" y="5958906"/>
            <a:ext cx="3889562" cy="1685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9768" y="5501761"/>
            <a:ext cx="4005629" cy="218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19567" y="5463666"/>
            <a:ext cx="4051190" cy="2643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7284" y="5501763"/>
            <a:ext cx="3950714" cy="218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2371" y="1107062"/>
            <a:ext cx="3072543" cy="25365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9821" y="319196"/>
            <a:ext cx="2574714" cy="29559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725" y="3377998"/>
            <a:ext cx="4982381" cy="103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92037" y="3377998"/>
            <a:ext cx="4660581" cy="1032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88082" y="3373333"/>
            <a:ext cx="5910933" cy="103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12222" y="3316190"/>
            <a:ext cx="5923876" cy="10971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93276" y="9684476"/>
            <a:ext cx="507552" cy="51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AB16DEF-B177-A5FA-F017-E609A91B6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3"/>
    </mc:Choice>
    <mc:Fallback>
      <p:transition spd="slow" advTm="1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17562" y="9684476"/>
            <a:ext cx="472790" cy="518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3800" y="1035992"/>
            <a:ext cx="5838648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03286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1127" y="1821040"/>
            <a:ext cx="13686162" cy="7907619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8CE2ECE-2765-C674-B86B-D1992AC69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90"/>
    </mc:Choice>
    <mc:Fallback>
      <p:transition spd="slow" advTm="7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512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373" y="3558151"/>
            <a:ext cx="8967370" cy="5051856"/>
            <a:chOff x="1468373" y="3558151"/>
            <a:chExt cx="8967370" cy="50518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373" y="3558151"/>
              <a:ext cx="8967370" cy="50518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99705" y="9684467"/>
            <a:ext cx="497790" cy="5180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316" y="2275301"/>
            <a:ext cx="5579210" cy="1325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6161743" cy="1721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" name="오디오 3">
            <a:hlinkClick r:id="" action="ppaction://media"/>
            <a:extLst>
              <a:ext uri="{FF2B5EF4-FFF2-40B4-BE49-F238E27FC236}">
                <a16:creationId xmlns:a16="http://schemas.microsoft.com/office/drawing/2014/main" id="{5EA765C6-185A-86B6-F941-E017BDD2DE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754210" y="7657793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"/>
    </mc:Choice>
    <mc:Fallback>
      <p:transition spd="slow" advTm="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2"/>
        <p14:stopEvt time="2038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996" y="3167555"/>
            <a:ext cx="4262805" cy="5898612"/>
            <a:chOff x="1357996" y="3167555"/>
            <a:chExt cx="4262805" cy="5898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996" y="3167555"/>
              <a:ext cx="4262805" cy="5898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4413" y="3228810"/>
            <a:ext cx="6535570" cy="4061198"/>
            <a:chOff x="6334413" y="3228810"/>
            <a:chExt cx="6535570" cy="40611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4413" y="3228810"/>
              <a:ext cx="6535570" cy="40611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4943" y="9684476"/>
            <a:ext cx="512076" cy="518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6161743" cy="17218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139" y="2282138"/>
            <a:ext cx="7922429" cy="81523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F034892-623D-397F-1012-F3EAD6DFE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5245" t="-161075" r="-325245" b="-161075"/>
          <a:stretch>
            <a:fillRect/>
          </a:stretch>
        </p:blipFill>
        <p:spPr>
          <a:xfrm>
            <a:off x="14654981" y="7528934"/>
            <a:ext cx="36576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43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996" y="3764485"/>
            <a:ext cx="6998294" cy="3993679"/>
            <a:chOff x="1357996" y="3764485"/>
            <a:chExt cx="6998294" cy="39936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996" y="3764485"/>
              <a:ext cx="6998294" cy="39936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97914" y="9684476"/>
            <a:ext cx="503162" cy="518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316" y="2275301"/>
            <a:ext cx="4578257" cy="1325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6161743" cy="1721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3692" y="3642580"/>
            <a:ext cx="7830676" cy="127238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E005764-1912-CE94-862F-B25A1DDBC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5245" t="-161075" r="-325245" b="-161075"/>
          <a:stretch>
            <a:fillRect/>
          </a:stretch>
        </p:blipFill>
        <p:spPr>
          <a:xfrm>
            <a:off x="14845568" y="7515569"/>
            <a:ext cx="36576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892" y="6560413"/>
            <a:ext cx="5242763" cy="555449"/>
            <a:chOff x="1239892" y="6560413"/>
            <a:chExt cx="5242763" cy="5554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892" y="6560413"/>
              <a:ext cx="5242763" cy="5554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8756" y="6771197"/>
            <a:ext cx="5289131" cy="334553"/>
            <a:chOff x="10318756" y="6771197"/>
            <a:chExt cx="5289131" cy="334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8756" y="6771197"/>
              <a:ext cx="5289131" cy="334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69637" y="7335240"/>
            <a:ext cx="2189222" cy="336803"/>
            <a:chOff x="10369637" y="7335240"/>
            <a:chExt cx="2189222" cy="336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9637" y="7335240"/>
              <a:ext cx="2189222" cy="3368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86962" y="9684476"/>
            <a:ext cx="523057" cy="518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792" y="2245187"/>
            <a:ext cx="9258457" cy="1337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6658" y="5842295"/>
            <a:ext cx="3689229" cy="6908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4449" y="3571662"/>
            <a:ext cx="3415143" cy="6932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5744" y="3376667"/>
            <a:ext cx="9113552" cy="2200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7992" y="7261152"/>
            <a:ext cx="6706895" cy="1393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42451" y="4161421"/>
            <a:ext cx="7001790" cy="2551410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CF11F436-41DA-5494-F21B-E2A530303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5"/>
    </mc:Choice>
    <mc:Fallback>
      <p:transition spd="slow" advTm="3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4003" y="3298168"/>
            <a:ext cx="7723863" cy="5353640"/>
            <a:chOff x="10004003" y="3298168"/>
            <a:chExt cx="7723863" cy="5353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4003" y="3298168"/>
              <a:ext cx="7723863" cy="53536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6724" y="9684476"/>
            <a:ext cx="506733" cy="518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792" y="2245187"/>
            <a:ext cx="8116733" cy="13374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2848" y="1035995"/>
            <a:ext cx="5920190" cy="1721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453" y="3699035"/>
            <a:ext cx="9305124" cy="538666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96ED50F-5725-81D9-5149-1F9473A71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3"/>
    </mc:Choice>
    <mc:Fallback>
      <p:transition spd="slow" advTm="1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326</Words>
  <Application>Microsoft Office PowerPoint</Application>
  <PresentationFormat>사용자 지정</PresentationFormat>
  <Paragraphs>33</Paragraphs>
  <Slides>17</Slides>
  <Notes>8</Notes>
  <HiddenSlides>0</HiddenSlides>
  <MMClips>18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박주미</cp:lastModifiedBy>
  <cp:revision>13</cp:revision>
  <dcterms:created xsi:type="dcterms:W3CDTF">2024-05-17T11:42:20Z</dcterms:created>
  <dcterms:modified xsi:type="dcterms:W3CDTF">2024-05-17T03:21:58Z</dcterms:modified>
</cp:coreProperties>
</file>